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82" r:id="rId4"/>
    <p:sldId id="274" r:id="rId5"/>
    <p:sldId id="273" r:id="rId6"/>
    <p:sldId id="283" r:id="rId7"/>
    <p:sldId id="258" r:id="rId8"/>
    <p:sldId id="272" r:id="rId9"/>
    <p:sldId id="284" r:id="rId10"/>
    <p:sldId id="271" r:id="rId11"/>
    <p:sldId id="270" r:id="rId12"/>
    <p:sldId id="285" r:id="rId13"/>
    <p:sldId id="269" r:id="rId14"/>
    <p:sldId id="268" r:id="rId15"/>
    <p:sldId id="286" r:id="rId16"/>
    <p:sldId id="267" r:id="rId17"/>
    <p:sldId id="266" r:id="rId18"/>
    <p:sldId id="287" r:id="rId19"/>
    <p:sldId id="265" r:id="rId20"/>
    <p:sldId id="264" r:id="rId21"/>
    <p:sldId id="288" r:id="rId22"/>
    <p:sldId id="263" r:id="rId23"/>
    <p:sldId id="259" r:id="rId24"/>
    <p:sldId id="289" r:id="rId25"/>
    <p:sldId id="262" r:id="rId26"/>
    <p:sldId id="276" r:id="rId27"/>
    <p:sldId id="277" r:id="rId28"/>
    <p:sldId id="278" r:id="rId29"/>
    <p:sldId id="279" r:id="rId30"/>
    <p:sldId id="280" r:id="rId31"/>
    <p:sldId id="281" r:id="rId32"/>
    <p:sldId id="260" r:id="rId33"/>
    <p:sldId id="261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8" d="100"/>
          <a:sy n="68" d="100"/>
        </p:scale>
        <p:origin x="23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F5EEAD-D12E-4C6C-AAA5-122AB10BA7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B280C1-D416-4923-ADA9-F9B3FA90FB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99037-B704-4BAD-A633-6BC0B9768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E9766-6CC7-4C44-A446-84C3F7EB3A0B}" type="datetimeFigureOut">
              <a:rPr lang="en-GB" smtClean="0"/>
              <a:t>03/08/2017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96A1E-94A5-47E6-B102-F6B2531A5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2300B-441D-489C-9D7C-D9A90DB5F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E721D-163A-4ABA-98E1-CD01202CB7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1993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D8329-3732-4B56-9C14-D1709393F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B55DD0-C9D8-475B-A2B3-B191B87B3F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372DD2-F58F-423D-B53D-DF135418A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E9766-6CC7-4C44-A446-84C3F7EB3A0B}" type="datetimeFigureOut">
              <a:rPr lang="en-GB" smtClean="0"/>
              <a:t>03/08/2017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C1FF48-05D6-4923-A438-27ECC07E9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11321F-BF5F-4320-B4F7-C41E362C0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E721D-163A-4ABA-98E1-CD01202CB7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4690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9F1505B-EC5E-4710-8D4E-DA9C0B57B5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1B1D10-6E7A-4FF7-976C-15D9D4865A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1845A6-1CFC-408E-AF2B-40F301745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E9766-6CC7-4C44-A446-84C3F7EB3A0B}" type="datetimeFigureOut">
              <a:rPr lang="en-GB" smtClean="0"/>
              <a:t>03/08/2017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D383A-78D7-445F-A7D5-F65A47064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1DE9F0-9FFA-42B2-BF17-8C2146AA6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E721D-163A-4ABA-98E1-CD01202CB7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3810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49BD7-D7E5-4B08-BF98-0B44CCAFA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198A96-979E-42C0-9307-0B56DA6F17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2FE322-1000-4D2F-880C-4E29A87C72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E9766-6CC7-4C44-A446-84C3F7EB3A0B}" type="datetimeFigureOut">
              <a:rPr lang="en-GB" smtClean="0"/>
              <a:t>03/08/2017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AD78B-D7AC-42FC-8CAB-14255B4DD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94895-0FE3-4D5D-AFBC-97717BA2F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E721D-163A-4ABA-98E1-CD01202CB7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2479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519C6-B2CF-4525-977F-820096CC4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1F9D3D-4EF9-46A8-B917-E548D13B76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C84872-BA32-4174-93D4-B09B6937A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E9766-6CC7-4C44-A446-84C3F7EB3A0B}" type="datetimeFigureOut">
              <a:rPr lang="en-GB" smtClean="0"/>
              <a:t>03/08/2017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CA3E0-FDD9-4F2F-83D3-A483739AB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24B234-FC24-4A58-BCAA-73AA77BD8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E721D-163A-4ABA-98E1-CD01202CB7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7528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A4253-7F03-4F20-8BD4-DC723A722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462C3D-B0F5-4D12-8E42-222913AA26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79B6E8-11FC-439A-A4BE-2A48B8D41A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5F0845-5D93-40E1-8F43-81DB44861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E9766-6CC7-4C44-A446-84C3F7EB3A0B}" type="datetimeFigureOut">
              <a:rPr lang="en-GB" smtClean="0"/>
              <a:t>03/08/2017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39EB37-ABC6-430A-A400-8D3E5187C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220F99-A7AF-44EA-A28E-51775589E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E721D-163A-4ABA-98E1-CD01202CB7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4819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74E0A3-9F8F-45DE-B8BF-176221B76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2A5724-DB6D-48B3-BF40-69A906D72B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4C4C9F-1A2C-4D65-A644-23AF099C71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262B8F-5EA4-4312-AAD0-ADBD5D3F09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D02BEF-4BCD-4322-8726-CF49872A1B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629991-2795-438A-9E43-266AA20D0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E9766-6CC7-4C44-A446-84C3F7EB3A0B}" type="datetimeFigureOut">
              <a:rPr lang="en-GB" smtClean="0"/>
              <a:t>03/08/2017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87B064-AABD-4E66-91E2-7590904BF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8AE9E77-C8A2-4695-8468-8651E298D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E721D-163A-4ABA-98E1-CD01202CB7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0745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2D94D-C3EC-497C-AA25-EB609B13B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248B138-D8B4-4A34-BC4D-0E4F4981F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E9766-6CC7-4C44-A446-84C3F7EB3A0B}" type="datetimeFigureOut">
              <a:rPr lang="en-GB" smtClean="0"/>
              <a:t>03/08/2017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A9D715-AAF8-4F98-BFA3-5649967A5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A3D548-7D83-4F85-B42F-541F5A57D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E721D-163A-4ABA-98E1-CD01202CB7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2496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A0AFD5-30DF-40F1-A962-7AC37E92A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E9766-6CC7-4C44-A446-84C3F7EB3A0B}" type="datetimeFigureOut">
              <a:rPr lang="en-GB" smtClean="0"/>
              <a:t>03/08/2017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506995-202D-4728-9ECA-D4928A9C9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1C5DF6-78DB-48EC-8D51-F9AF202A7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E721D-163A-4ABA-98E1-CD01202CB7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2763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EB857-4180-4AD4-A759-4BC073223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1FD0A7-FB81-4D27-BD5E-B9CB358B5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D55B8C-ABB3-4A50-ABBA-035245053F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E17592-8E9D-488D-A742-9DFA9A09E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E9766-6CC7-4C44-A446-84C3F7EB3A0B}" type="datetimeFigureOut">
              <a:rPr lang="en-GB" smtClean="0"/>
              <a:t>03/08/2017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672738-5D02-469C-A402-5067A440D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B45D27-149D-458F-80C0-44FEBF21E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E721D-163A-4ABA-98E1-CD01202CB7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756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68FC1D-1D34-43FC-95BF-571F0FF536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2B79A9-7EEC-4B1B-9AF3-FF7C5E0407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1D4857-E817-4A43-85B7-D1F66FFB5E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FD6C30-E235-44AB-B442-62260B8EE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E9766-6CC7-4C44-A446-84C3F7EB3A0B}" type="datetimeFigureOut">
              <a:rPr lang="en-GB" smtClean="0"/>
              <a:t>03/08/2017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431FAE-C37A-49A0-9504-07B834D97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9B31F1-3F07-4E2C-8EBE-D307BA551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E721D-163A-4ABA-98E1-CD01202CB7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931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44BFE6-D1D3-4B8B-BD21-9779FDE8C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869FE6-5268-4292-9ADE-007442E862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8D29F7-90B2-42D5-9EE6-96080D256C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E9766-6CC7-4C44-A446-84C3F7EB3A0B}" type="datetimeFigureOut">
              <a:rPr lang="en-GB" smtClean="0"/>
              <a:t>03/08/2017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794B6-A5DE-4F44-B242-E806BCA2AB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E2982-4369-4678-9780-3D60866788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E721D-163A-4ABA-98E1-CD01202CB7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211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79DAE-69E4-44A1-911F-127FE9D3D4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43C3BF-1AFD-4B83-B8FD-7B26A41265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A close up of a sign&#10;&#10;Description generated with high confidence">
            <a:extLst>
              <a:ext uri="{FF2B5EF4-FFF2-40B4-BE49-F238E27FC236}">
                <a16:creationId xmlns:a16="http://schemas.microsoft.com/office/drawing/2014/main" id="{1315BE83-C652-4C7F-A3D2-30D034D9C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91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1890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Dwyt ti ddim yn gallu gweld, blasu nag arogli bacteria gwenwyn bwyd. Gall cymryd y camau cywir i gadw bwyd yn ddiogel helpu i gadw bacteria gwenwyn bwyd ar lefelau diogel.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35478245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74612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 ba dymheredd ddylet ti osod dy rewgell?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62AE0CF-0181-4A79-875B-BD4DFDDE1A2A}"/>
              </a:ext>
            </a:extLst>
          </p:cNvPr>
          <p:cNvSpPr txBox="1"/>
          <p:nvPr/>
        </p:nvSpPr>
        <p:spPr>
          <a:xfrm>
            <a:off x="838200" y="1977081"/>
            <a:ext cx="8157519" cy="320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4400" b="1" dirty="0">
                <a:ea typeface="Calibri" panose="020F0502020204030204" pitchFamily="34" charset="0"/>
                <a:cs typeface="Arial" panose="020B0604020202020204" pitchFamily="34" charset="0"/>
              </a:rPr>
              <a:t>   -18°C neu oerach</a:t>
            </a:r>
            <a:endParaRPr lang="en-GB" sz="44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4400" b="1" dirty="0">
                <a:ea typeface="Calibri" panose="020F0502020204030204" pitchFamily="34" charset="0"/>
                <a:cs typeface="Arial" panose="020B0604020202020204" pitchFamily="34" charset="0"/>
              </a:rPr>
              <a:t>   -10°C</a:t>
            </a:r>
            <a:endParaRPr lang="en-GB" sz="44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4400" b="1" dirty="0">
                <a:ea typeface="Calibri" panose="020F0502020204030204" pitchFamily="34" charset="0"/>
                <a:cs typeface="Arial" panose="020B0604020202020204" pitchFamily="34" charset="0"/>
              </a:rPr>
              <a:t>   -5°C</a:t>
            </a:r>
            <a:endParaRPr lang="en-GB" sz="4400" b="1" dirty="0"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4400" b="1" dirty="0">
                <a:ea typeface="Calibri" panose="020F0502020204030204" pitchFamily="34" charset="0"/>
                <a:cs typeface="Arial" panose="020B0604020202020204" pitchFamily="34" charset="0"/>
              </a:rPr>
              <a:t>Ch. -12°C</a:t>
            </a:r>
            <a:endParaRPr lang="en-GB" sz="44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714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74612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 ba dymheredd ddylet ti osod dy rewgell?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62AE0CF-0181-4A79-875B-BD4DFDDE1A2A}"/>
              </a:ext>
            </a:extLst>
          </p:cNvPr>
          <p:cNvSpPr txBox="1"/>
          <p:nvPr/>
        </p:nvSpPr>
        <p:spPr>
          <a:xfrm>
            <a:off x="838200" y="1977081"/>
            <a:ext cx="8157519" cy="1649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cy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  -18°C neu oerach</a:t>
            </a:r>
            <a:endParaRPr kumimoji="0" lang="en-GB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085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92399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Mae rhewgell yn cadw bwyd yn ddiogel tu hwnt i'w ddyddiad 'defnyddio erbyn'. Nid yw bacteria yn gallu tyfu ar dymheredd y rhewgell. Bydd amseroedd storio yn amrywio gan ddibynnu ar y math o fwyd ac ar eich rhewgell benodol chi.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37987024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2411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Beth yw pathogen?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E18312D-C22B-448E-B738-149A569DEDC1}"/>
              </a:ext>
            </a:extLst>
          </p:cNvPr>
          <p:cNvSpPr txBox="1"/>
          <p:nvPr/>
        </p:nvSpPr>
        <p:spPr>
          <a:xfrm>
            <a:off x="707827" y="2136439"/>
            <a:ext cx="8277726" cy="4023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200" b="1" dirty="0">
                <a:ea typeface="Calibri" panose="020F0502020204030204" pitchFamily="34" charset="0"/>
                <a:cs typeface="Arial" panose="020B0604020202020204" pitchFamily="34" charset="0"/>
              </a:rPr>
              <a:t>   Gwrthfiotig sy'n cael ei ddefnyddio i drin 	gwenwyn bwyd</a:t>
            </a:r>
            <a:endParaRPr lang="en-GB" sz="32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200" b="1" dirty="0">
                <a:ea typeface="Calibri" panose="020F0502020204030204" pitchFamily="34" charset="0"/>
                <a:cs typeface="Arial" panose="020B0604020202020204" pitchFamily="34" charset="0"/>
              </a:rPr>
              <a:t>   Burum (</a:t>
            </a:r>
            <a:r>
              <a:rPr lang="cy-GB" sz="3200" b="1" i="1" dirty="0">
                <a:ea typeface="Calibri" panose="020F0502020204030204" pitchFamily="34" charset="0"/>
                <a:cs typeface="Arial" panose="020B0604020202020204" pitchFamily="34" charset="0"/>
              </a:rPr>
              <a:t>yeast</a:t>
            </a:r>
            <a:r>
              <a:rPr lang="cy-GB" sz="3200" b="1" dirty="0">
                <a:ea typeface="Calibri" panose="020F0502020204030204" pitchFamily="34" charset="0"/>
                <a:cs typeface="Arial" panose="020B0604020202020204" pitchFamily="34" charset="0"/>
              </a:rPr>
              <a:t>) sy'n gallu gwneud i fwyd fynd 	yn ddrwg</a:t>
            </a:r>
            <a:endParaRPr lang="en-GB" sz="32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200" b="1" dirty="0">
                <a:ea typeface="Calibri" panose="020F0502020204030204" pitchFamily="34" charset="0"/>
                <a:cs typeface="Arial" panose="020B0604020202020204" pitchFamily="34" charset="0"/>
              </a:rPr>
              <a:t>   Eitem o fwyd</a:t>
            </a:r>
            <a:endParaRPr lang="en-GB" sz="3200" b="1" dirty="0"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3200" b="1" dirty="0">
                <a:ea typeface="Calibri" panose="020F0502020204030204" pitchFamily="34" charset="0"/>
                <a:cs typeface="Arial" panose="020B0604020202020204" pitchFamily="34" charset="0"/>
              </a:rPr>
              <a:t>Ch. Micro-organeb sy'n achosi salwch, gan 	gynnwys gwenwyn bwyd</a:t>
            </a:r>
            <a:endParaRPr lang="en-GB" sz="32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48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2411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Beth yw pathogen?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E18312D-C22B-448E-B738-149A569DEDC1}"/>
              </a:ext>
            </a:extLst>
          </p:cNvPr>
          <p:cNvSpPr txBox="1"/>
          <p:nvPr/>
        </p:nvSpPr>
        <p:spPr>
          <a:xfrm>
            <a:off x="707827" y="2136439"/>
            <a:ext cx="8277726" cy="405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cy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cy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cy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	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tabLst/>
              <a:defRPr/>
            </a:pPr>
            <a:r>
              <a:rPr lang="cy-GB" sz="3200" b="1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Ch.</a:t>
            </a:r>
            <a:r>
              <a:rPr kumimoji="0" lang="cy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Micro-organeb sy'n achosi salwch, gan 	gynnwys gwenwyn bwyd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4867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9216" y="3025635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 pathogenau mwyaf cyffredin yw Staphylococcus Aureus, Bacillus Cereus, Clostridiwm Botulinum, Salmonela, E.coli a Campylobacter.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33357031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0843"/>
            <a:ext cx="10515600" cy="1325563"/>
          </a:xfrm>
        </p:spPr>
        <p:txBody>
          <a:bodyPr/>
          <a:lstStyle/>
          <a:p>
            <a:r>
              <a:rPr lang="cy-GB" b="1" dirty="0">
                <a:latin typeface="+mn-lt"/>
              </a:rPr>
              <a:t>Pa un sy'n enghraifft o halogydd ffisegol?</a:t>
            </a:r>
            <a:br>
              <a:rPr lang="en-GB" b="1" dirty="0"/>
            </a:br>
            <a:endParaRPr lang="en-GB" b="1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1EDA039-9E27-4F83-A66D-0AAB72CD9887}"/>
              </a:ext>
            </a:extLst>
          </p:cNvPr>
          <p:cNvSpPr txBox="1"/>
          <p:nvPr/>
        </p:nvSpPr>
        <p:spPr>
          <a:xfrm>
            <a:off x="838200" y="2286000"/>
            <a:ext cx="8065168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40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Hoelen</a:t>
            </a:r>
            <a:endParaRPr lang="en-GB" sz="4000" b="1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40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Feirws</a:t>
            </a:r>
            <a:endParaRPr lang="en-GB" sz="4000" b="1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40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Diheintydd</a:t>
            </a:r>
            <a:endParaRPr lang="en-GB" sz="4000" b="1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40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Ch. Cannydd (</a:t>
            </a:r>
            <a:r>
              <a:rPr lang="cy-GB" sz="4000" b="1" i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Bleach</a:t>
            </a:r>
            <a:r>
              <a:rPr lang="cy-GB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GB" dirty="0"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11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0843"/>
            <a:ext cx="10515600" cy="1325563"/>
          </a:xfrm>
        </p:spPr>
        <p:txBody>
          <a:bodyPr/>
          <a:lstStyle/>
          <a:p>
            <a:r>
              <a:rPr lang="cy-GB" b="1" dirty="0">
                <a:latin typeface="+mn-lt"/>
              </a:rPr>
              <a:t>Pa un sy'n enghraifft o halogydd ffisegol?</a:t>
            </a:r>
            <a:br>
              <a:rPr lang="en-GB" b="1" dirty="0"/>
            </a:br>
            <a:endParaRPr lang="en-GB" b="1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1EDA039-9E27-4F83-A66D-0AAB72CD9887}"/>
              </a:ext>
            </a:extLst>
          </p:cNvPr>
          <p:cNvSpPr txBox="1"/>
          <p:nvPr/>
        </p:nvSpPr>
        <p:spPr>
          <a:xfrm>
            <a:off x="838200" y="2300068"/>
            <a:ext cx="806516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cy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Hoelen</a:t>
            </a: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9762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25635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Halogion ffisegol yw'r rheiny sy'n mynd i mewn i fwyd ar ddamwain, fel gwallt, gwydr, metel a phlasteri.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2665306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8715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Beth yw'r math mwyaf cyffredin o wenwyn bwyd?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9D725AB-5F76-4D15-B3B6-5C41E2E5C69A}"/>
              </a:ext>
            </a:extLst>
          </p:cNvPr>
          <p:cNvSpPr txBox="1"/>
          <p:nvPr/>
        </p:nvSpPr>
        <p:spPr>
          <a:xfrm>
            <a:off x="838200" y="2356820"/>
            <a:ext cx="8058665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4000" b="1" dirty="0">
                <a:ea typeface="Calibri" panose="020F0502020204030204" pitchFamily="34" charset="0"/>
                <a:cs typeface="Arial" panose="020B0604020202020204" pitchFamily="34" charset="0"/>
              </a:rPr>
              <a:t>   Salmonela</a:t>
            </a:r>
            <a:endParaRPr lang="en-GB" sz="40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4000" b="1" dirty="0">
                <a:ea typeface="Calibri" panose="020F0502020204030204" pitchFamily="34" charset="0"/>
                <a:cs typeface="Arial" panose="020B0604020202020204" pitchFamily="34" charset="0"/>
              </a:rPr>
              <a:t>   E. coli</a:t>
            </a:r>
            <a:endParaRPr lang="en-GB" sz="40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4000" b="1" dirty="0">
                <a:ea typeface="Calibri" panose="020F0502020204030204" pitchFamily="34" charset="0"/>
                <a:cs typeface="Arial" panose="020B0604020202020204" pitchFamily="34" charset="0"/>
              </a:rPr>
              <a:t>   Campylobacter</a:t>
            </a:r>
            <a:endParaRPr lang="en-GB" sz="4000" b="1" dirty="0"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4000" b="1" dirty="0">
                <a:ea typeface="Calibri" panose="020F0502020204030204" pitchFamily="34" charset="0"/>
                <a:cs typeface="Arial" panose="020B0604020202020204" pitchFamily="34" charset="0"/>
              </a:rPr>
              <a:t>Ch. Listeria</a:t>
            </a:r>
            <a:endParaRPr lang="en-GB" sz="40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602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71562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Mae'n bwysig cadw anifeiliaid allan o'r gegin wrth baratoi bwyd achos: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60E6020-01BC-41FA-A2CF-61A93F1C2714}"/>
              </a:ext>
            </a:extLst>
          </p:cNvPr>
          <p:cNvSpPr txBox="1"/>
          <p:nvPr/>
        </p:nvSpPr>
        <p:spPr>
          <a:xfrm>
            <a:off x="601579" y="2719137"/>
            <a:ext cx="8229600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Maen nhw'n cario bacteria sy'n gallu 	mynd i mewn i'r bwyd</a:t>
            </a:r>
            <a:endParaRPr lang="en-GB" sz="3600" b="1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Efallai y byddan nhw'n bwyta'r bwyd</a:t>
            </a:r>
            <a:endParaRPr lang="en-GB" sz="3600" b="1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Efallai y byddi di'n baglu drostyn nhw</a:t>
            </a:r>
            <a:endParaRPr lang="en-GB" sz="3600" b="1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3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Ch. Dydyn nhw ddim yn hoffi'r arogl</a:t>
            </a:r>
            <a:endParaRPr lang="en-GB" sz="3600" b="1" dirty="0"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18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71562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Mae'n bwysig cadw anifeiliaid allan o'r gegin wrth baratoi bwyd achos: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60E6020-01BC-41FA-A2CF-61A93F1C2714}"/>
              </a:ext>
            </a:extLst>
          </p:cNvPr>
          <p:cNvSpPr txBox="1"/>
          <p:nvPr/>
        </p:nvSpPr>
        <p:spPr>
          <a:xfrm>
            <a:off x="601579" y="2719137"/>
            <a:ext cx="8229600" cy="2003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Maen nhw'n cario bacteria sy'n gallu 	mynd i mewn i'r bwyd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943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3283" y="2573753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Mae anifeiliaid yn cario germau ar eu cyrff, yn eu cegau ac yn eu stumogau, a allai gael eu trosglwyddo i fwyd os wyt ti'n eu gadael yn y gegin neu'r ardaloedd paratoi bwyd.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21297425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4442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Wnes di ddim bwyta dy frechdan amser cinio, a dydy hi heb fod yn yr oergell drwy'r dydd. Wyt ti yn: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B880445-D44A-432C-97EE-A00ECC4AD27D}"/>
              </a:ext>
            </a:extLst>
          </p:cNvPr>
          <p:cNvSpPr txBox="1"/>
          <p:nvPr/>
        </p:nvSpPr>
        <p:spPr>
          <a:xfrm>
            <a:off x="721895" y="2863516"/>
            <a:ext cx="8181473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Ei rhoi yn yr oergell i'w bwyta fory</a:t>
            </a:r>
            <a:endParaRPr lang="en-GB" sz="3600" b="1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Ei bwyta i swper</a:t>
            </a:r>
            <a:endParaRPr lang="en-GB" sz="3600" b="1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Ei thaflu</a:t>
            </a:r>
            <a:endParaRPr lang="en-GB" sz="3600" b="1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3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Ch. Ei gadael yn dy fag rhag ofn dy fod yn 	llwglyd nes 'mlaen</a:t>
            </a:r>
            <a:endParaRPr lang="en-GB" sz="3600" b="1" dirty="0"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011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4442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Wnes di ddim bwyta dy frechdan amser cinio, a dydy hi heb fod yn yr oergell drwy'r dydd. Wyt ti yn: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B880445-D44A-432C-97EE-A00ECC4AD27D}"/>
              </a:ext>
            </a:extLst>
          </p:cNvPr>
          <p:cNvSpPr txBox="1"/>
          <p:nvPr/>
        </p:nvSpPr>
        <p:spPr>
          <a:xfrm>
            <a:off x="721895" y="2863516"/>
            <a:ext cx="8181473" cy="2640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cy-GB" sz="36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C. </a:t>
            </a: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Ei thaflu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799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22393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Dylet ti bob tro daflu bwyd risg uchel sydd wedi bod allan o'r oergell drwy'r dydd gan fod bacteria gwenwyn bwyd wedi cael digon o amser i dyfu i lefelau anniogel.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32545693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4149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Beth yw pwrpas y cyfarwyddiadau storio ar becynnau bwyd?</a:t>
            </a:r>
            <a:br>
              <a:rPr lang="en-GB" dirty="0">
                <a:latin typeface="+mn-lt"/>
              </a:rPr>
            </a:br>
            <a:endParaRPr lang="en-GB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700B1CC-C44F-44FD-9F7D-3729E8A17265}"/>
              </a:ext>
            </a:extLst>
          </p:cNvPr>
          <p:cNvSpPr/>
          <p:nvPr/>
        </p:nvSpPr>
        <p:spPr>
          <a:xfrm>
            <a:off x="838199" y="2095809"/>
            <a:ext cx="10268415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  Dydyn nhw ddim yn golygu unrhyw beth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  Rhoi gwybod i ti beth yw'r ffordd fwyaf diogel o 	storio'r bwyd  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  Er mwyn gwneud i'r pecyn edrych yn dlws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Ch. Rhoi gwybod i ti sut i goginio'r bwyd 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812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4149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Beth yw pwrpas y cyfarwyddiadau storio ar becynnau bwyd?</a:t>
            </a:r>
            <a:br>
              <a:rPr lang="en-GB" dirty="0">
                <a:latin typeface="+mn-lt"/>
              </a:rPr>
            </a:br>
            <a:endParaRPr lang="en-GB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700B1CC-C44F-44FD-9F7D-3729E8A17265}"/>
              </a:ext>
            </a:extLst>
          </p:cNvPr>
          <p:cNvSpPr/>
          <p:nvPr/>
        </p:nvSpPr>
        <p:spPr>
          <a:xfrm>
            <a:off x="838199" y="2095809"/>
            <a:ext cx="10268415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y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B.   Rhoi gwybod i ti beth yw'r ffordd fwyaf diogel o 	storio'r bwyd  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532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25635"/>
            <a:ext cx="10515600" cy="1325563"/>
          </a:xfrm>
        </p:spPr>
        <p:txBody>
          <a:bodyPr>
            <a:noAutofit/>
          </a:bodyPr>
          <a:lstStyle/>
          <a:p>
            <a:r>
              <a:rPr lang="cy-GB" sz="4800" b="1" dirty="0">
                <a:latin typeface="+mn-lt"/>
              </a:rPr>
              <a:t>Mae gan y rhan fwyaf o eitemau bwyd label sy'n rhoi gwybod i ti'r lle mwyaf diogel i storio'r cynnyrch (e.e. oergell, cwpwrdd a rhewgell).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28009813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7401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Beth ddylet ti ei wneud gyda bwyd wedi'i goginio sydd dros ben?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45E7A90-C467-49F3-9779-8B692EEAC8EE}"/>
              </a:ext>
            </a:extLst>
          </p:cNvPr>
          <p:cNvSpPr/>
          <p:nvPr/>
        </p:nvSpPr>
        <p:spPr>
          <a:xfrm>
            <a:off x="838200" y="2283237"/>
            <a:ext cx="10870580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  Ei oeri'n gyflym, ei orchuddio a'i fwyta o fewn 2 	ddiwrnod 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  Ei fwyta wythnos yn ddiweddarach 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  Ei daflu yn syth 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Ch. Ei adael allan ar y cownter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56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8715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Beth yw'r math mwyaf cyffredin o wenwyn bwyd?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9D725AB-5F76-4D15-B3B6-5C41E2E5C69A}"/>
              </a:ext>
            </a:extLst>
          </p:cNvPr>
          <p:cNvSpPr txBox="1"/>
          <p:nvPr/>
        </p:nvSpPr>
        <p:spPr>
          <a:xfrm>
            <a:off x="838200" y="2356820"/>
            <a:ext cx="8058665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cy-GB" sz="4000" b="1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C.</a:t>
            </a:r>
            <a:r>
              <a:rPr kumimoji="0" lang="cy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  Campylobacter</a:t>
            </a: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445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allAtOnce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4149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Beth ddylet ti ei wneud gyda bwyd wedi'i goginio sydd dros ben?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45E7A90-C467-49F3-9779-8B692EEAC8EE}"/>
              </a:ext>
            </a:extLst>
          </p:cNvPr>
          <p:cNvSpPr/>
          <p:nvPr/>
        </p:nvSpPr>
        <p:spPr>
          <a:xfrm>
            <a:off x="838200" y="2283237"/>
            <a:ext cx="10870580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  Ei oeri'n gyflym, ei orchuddio a'i fwyta o fewn </a:t>
            </a:r>
            <a:r>
              <a:rPr kumimoji="0" lang="cy-GB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2 	ddiwrnod 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0948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948" y="2673454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sz="5300" b="1" dirty="0">
                <a:latin typeface="+mn-lt"/>
              </a:rPr>
              <a:t>Mae oeri bwyd yn gyflym ac yn effeithiol yn arafu'r prosesau y mae bacteria yn eu defnyddio i dyfu. Mae angen ailgynhesu bwyd tan ei fod yn chwilboeth drwyddo. Paid ag ailgynhesu bwyd dros ben fwy nag unwaith.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4066293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29887743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3757699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0742" y="2559685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Mae Campylobacter yn gyfrifol am fwy na 280,000 o achosion o wenwyn bwyd bob blwyddyn yn y Deyrnas Unedig, o'i gymharu â Salmonela sy'n gyfrifol am tua 2,500.</a:t>
            </a:r>
            <a:br>
              <a:rPr lang="en-GB" b="1" dirty="0">
                <a:latin typeface="+mn-lt"/>
                <a:ea typeface="Calibri" panose="020F0502020204030204" pitchFamily="34" charset="0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3411633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5805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Beth yw'r ffordd orau o sychu'r llestri?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3C3FE09-5DD9-4960-A5A3-72DAD32EF658}"/>
              </a:ext>
            </a:extLst>
          </p:cNvPr>
          <p:cNvSpPr txBox="1"/>
          <p:nvPr/>
        </p:nvSpPr>
        <p:spPr>
          <a:xfrm>
            <a:off x="570914" y="2224216"/>
            <a:ext cx="7984524" cy="2640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Gyda lliain sychu llestri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Eu gadael i sychu yn yr aer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Eu rhoi nhw i gadw yn wlyb</a:t>
            </a:r>
            <a:endParaRPr lang="en-GB" sz="3600" b="1" dirty="0"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Ch. Peidio â golchi'r llestri yn y lle cyntaf</a:t>
            </a:r>
            <a:endParaRPr lang="en-GB" sz="36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10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5805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Beth yw'r ffordd orau o sychu'r llestri?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3C3FE09-5DD9-4960-A5A3-72DAD32EF658}"/>
              </a:ext>
            </a:extLst>
          </p:cNvPr>
          <p:cNvSpPr txBox="1"/>
          <p:nvPr/>
        </p:nvSpPr>
        <p:spPr>
          <a:xfrm>
            <a:off x="570914" y="2224216"/>
            <a:ext cx="7984524" cy="2003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B.   Eu gadael i sychu yn yr aer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7861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y-GB" sz="49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Gadael llestri i sychu yn naturiol yw'r ffordd fwyaf hylan o'u sychu yn hytrach na defnyddio lliain sychu llestri gan fod hwn yn gallu cario bacteria.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4869852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3519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Sut wyt ti'n gallu dweud pan fo bwyd wedi'i halogi a bacteria gwenwyn bwyd?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6A50E53-1322-427D-9B3A-FCBF3201006B}"/>
              </a:ext>
            </a:extLst>
          </p:cNvPr>
          <p:cNvSpPr txBox="1"/>
          <p:nvPr/>
        </p:nvSpPr>
        <p:spPr>
          <a:xfrm>
            <a:off x="511760" y="2347784"/>
            <a:ext cx="8254313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4000" b="1" dirty="0">
                <a:ea typeface="Calibri" panose="020F0502020204030204" pitchFamily="34" charset="0"/>
                <a:cs typeface="Arial" panose="020B0604020202020204" pitchFamily="34" charset="0"/>
              </a:rPr>
              <a:t>   Mae'n arogli'n wael</a:t>
            </a:r>
            <a:endParaRPr lang="en-GB" sz="40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4000" b="1" dirty="0">
                <a:ea typeface="Calibri" panose="020F0502020204030204" pitchFamily="34" charset="0"/>
                <a:cs typeface="Arial" panose="020B0604020202020204" pitchFamily="34" charset="0"/>
              </a:rPr>
              <a:t>   Rwyt ti'n gallu gweld y bacteria</a:t>
            </a:r>
            <a:endParaRPr lang="en-GB" sz="40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4000" b="1" dirty="0">
                <a:ea typeface="Calibri" panose="020F0502020204030204" pitchFamily="34" charset="0"/>
                <a:cs typeface="Arial" panose="020B0604020202020204" pitchFamily="34" charset="0"/>
              </a:rPr>
              <a:t>   Dwyt ti ddim yn gallu dweud</a:t>
            </a:r>
            <a:endParaRPr lang="en-GB" sz="4000" b="1" dirty="0"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4000" b="1" dirty="0">
                <a:ea typeface="Calibri" panose="020F0502020204030204" pitchFamily="34" charset="0"/>
                <a:cs typeface="Arial" panose="020B0604020202020204" pitchFamily="34" charset="0"/>
              </a:rPr>
              <a:t>Ch. Mae wedi newid lliw</a:t>
            </a:r>
            <a:endParaRPr lang="en-GB" sz="40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862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3519"/>
            <a:ext cx="10515600" cy="1325563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Sut wyt ti'n gallu dweud pan fo bwyd wedi'i halogi a bacteria gwenwyn bwyd?</a:t>
            </a:r>
            <a:br>
              <a:rPr lang="en-GB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6A50E53-1322-427D-9B3A-FCBF3201006B}"/>
              </a:ext>
            </a:extLst>
          </p:cNvPr>
          <p:cNvSpPr txBox="1"/>
          <p:nvPr/>
        </p:nvSpPr>
        <p:spPr>
          <a:xfrm>
            <a:off x="511760" y="2347784"/>
            <a:ext cx="8254313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cy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C.   Dwyt ti ddim yn gallu dweud</a:t>
            </a: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11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966</TotalTime>
  <Words>785</Words>
  <Application>Microsoft Office PowerPoint</Application>
  <PresentationFormat>Widescreen</PresentationFormat>
  <Paragraphs>93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Beth yw'r math mwyaf cyffredin o wenwyn bwyd? </vt:lpstr>
      <vt:lpstr>Beth yw'r math mwyaf cyffredin o wenwyn bwyd? </vt:lpstr>
      <vt:lpstr>Mae Campylobacter yn gyfrifol am fwy na 280,000 o achosion o wenwyn bwyd bob blwyddyn yn y Deyrnas Unedig, o'i gymharu â Salmonela sy'n gyfrifol am tua 2,500. </vt:lpstr>
      <vt:lpstr>Beth yw'r ffordd orau o sychu'r llestri? </vt:lpstr>
      <vt:lpstr>Beth yw'r ffordd orau o sychu'r llestri? </vt:lpstr>
      <vt:lpstr>Gadael llestri i sychu yn naturiol yw'r ffordd fwyaf hylan o'u sychu yn hytrach na defnyddio lliain sychu llestri gan fod hwn yn gallu cario bacteria. </vt:lpstr>
      <vt:lpstr>Sut wyt ti'n gallu dweud pan fo bwyd wedi'i halogi a bacteria gwenwyn bwyd? </vt:lpstr>
      <vt:lpstr>Sut wyt ti'n gallu dweud pan fo bwyd wedi'i halogi a bacteria gwenwyn bwyd? </vt:lpstr>
      <vt:lpstr>Dwyt ti ddim yn gallu gweld, blasu nag arogli bacteria gwenwyn bwyd. Gall cymryd y camau cywir i gadw bwyd yn ddiogel helpu i gadw bacteria gwenwyn bwyd ar lefelau diogel. </vt:lpstr>
      <vt:lpstr>Ar ba dymheredd ddylet ti osod dy rewgell? </vt:lpstr>
      <vt:lpstr>Ar ba dymheredd ddylet ti osod dy rewgell? </vt:lpstr>
      <vt:lpstr>Mae rhewgell yn cadw bwyd yn ddiogel tu hwnt i'w ddyddiad 'defnyddio erbyn'. Nid yw bacteria yn gallu tyfu ar dymheredd y rhewgell. Bydd amseroedd storio yn amrywio gan ddibynnu ar y math o fwyd ac ar eich rhewgell benodol chi. </vt:lpstr>
      <vt:lpstr>Beth yw pathogen? </vt:lpstr>
      <vt:lpstr>Beth yw pathogen? </vt:lpstr>
      <vt:lpstr>Y pathogenau mwyaf cyffredin yw Staphylococcus Aureus, Bacillus Cereus, Clostridiwm Botulinum, Salmonela, E.coli a Campylobacter. </vt:lpstr>
      <vt:lpstr>Pa un sy'n enghraifft o halogydd ffisegol? </vt:lpstr>
      <vt:lpstr>Pa un sy'n enghraifft o halogydd ffisegol? </vt:lpstr>
      <vt:lpstr>Halogion ffisegol yw'r rheiny sy'n mynd i mewn i fwyd ar ddamwain, fel gwallt, gwydr, metel a phlasteri. </vt:lpstr>
      <vt:lpstr>Mae'n bwysig cadw anifeiliaid allan o'r gegin wrth baratoi bwyd achos: </vt:lpstr>
      <vt:lpstr>Mae'n bwysig cadw anifeiliaid allan o'r gegin wrth baratoi bwyd achos: </vt:lpstr>
      <vt:lpstr>Mae anifeiliaid yn cario germau ar eu cyrff, yn eu cegau ac yn eu stumogau, a allai gael eu trosglwyddo i fwyd os wyt ti'n eu gadael yn y gegin neu'r ardaloedd paratoi bwyd. </vt:lpstr>
      <vt:lpstr>Wnes di ddim bwyta dy frechdan amser cinio, a dydy hi heb fod yn yr oergell drwy'r dydd. Wyt ti yn: </vt:lpstr>
      <vt:lpstr>Wnes di ddim bwyta dy frechdan amser cinio, a dydy hi heb fod yn yr oergell drwy'r dydd. Wyt ti yn: </vt:lpstr>
      <vt:lpstr>Dylet ti bob tro daflu bwyd risg uchel sydd wedi bod allan o'r oergell drwy'r dydd gan fod bacteria gwenwyn bwyd wedi cael digon o amser i dyfu i lefelau anniogel. </vt:lpstr>
      <vt:lpstr>Beth yw pwrpas y cyfarwyddiadau storio ar becynnau bwyd? </vt:lpstr>
      <vt:lpstr>Beth yw pwrpas y cyfarwyddiadau storio ar becynnau bwyd? </vt:lpstr>
      <vt:lpstr>Mae gan y rhan fwyaf o eitemau bwyd label sy'n rhoi gwybod i ti'r lle mwyaf diogel i storio'r cynnyrch (e.e. oergell, cwpwrdd a rhewgell). </vt:lpstr>
      <vt:lpstr>Beth ddylet ti ei wneud gyda bwyd wedi'i goginio sydd dros ben? </vt:lpstr>
      <vt:lpstr>Beth ddylet ti ei wneud gyda bwyd wedi'i goginio sydd dros ben? </vt:lpstr>
      <vt:lpstr>Mae oeri bwyd yn gyflym ac yn effeithiol yn arafu'r prosesau y mae bacteria yn eu defnyddio i dyfu. Mae angen ailgynhesu bwyd tan ei fod yn chwilboeth drwyddo. Paid ag ailgynhesu bwyd dros ben fwy nag unwaith.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walsh</dc:creator>
  <cp:lastModifiedBy>peter walsh</cp:lastModifiedBy>
  <cp:revision>13</cp:revision>
  <dcterms:created xsi:type="dcterms:W3CDTF">2017-08-03T15:37:37Z</dcterms:created>
  <dcterms:modified xsi:type="dcterms:W3CDTF">2017-08-04T07:43:55Z</dcterms:modified>
</cp:coreProperties>
</file>